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4"/>
  </p:sldMasterIdLst>
  <p:sldIdLst>
    <p:sldId id="256" r:id="rId5"/>
    <p:sldId id="259" r:id="rId6"/>
    <p:sldId id="257" r:id="rId7"/>
    <p:sldId id="261" r:id="rId8"/>
    <p:sldId id="260"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B6F93-6746-4ECF-9371-0361FAF27EE3}" v="1402" dt="2021-04-28T10:01:54.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21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24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39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3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37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34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11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45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2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5/4/2021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82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5/4/2021</a:t>
            </a:fld>
            <a:endParaRPr lang="en-US"/>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2851024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13"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video" Target="https://www.youtube.com/embed/aS1no1myeTM?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24422-E37E-4452-A1DC-1B0BB8020025}"/>
              </a:ext>
            </a:extLst>
          </p:cNvPr>
          <p:cNvSpPr>
            <a:spLocks noGrp="1"/>
          </p:cNvSpPr>
          <p:nvPr>
            <p:ph type="ctrTitle"/>
          </p:nvPr>
        </p:nvSpPr>
        <p:spPr>
          <a:xfrm>
            <a:off x="412159" y="1395118"/>
            <a:ext cx="4572478" cy="3626217"/>
          </a:xfrm>
        </p:spPr>
        <p:txBody>
          <a:bodyPr anchor="b">
            <a:normAutofit/>
          </a:bodyPr>
          <a:lstStyle/>
          <a:p>
            <a:pPr algn="r"/>
            <a:r>
              <a:rPr lang="en-GB" sz="6100" dirty="0">
                <a:solidFill>
                  <a:schemeClr val="bg1"/>
                </a:solidFill>
                <a:latin typeface="Bauhaus 93"/>
              </a:rPr>
              <a:t>MIDNIGHT SKY MUSIC VIDEO</a:t>
            </a:r>
          </a:p>
        </p:txBody>
      </p:sp>
      <p:sp>
        <p:nvSpPr>
          <p:cNvPr id="3" name="Subtitle 2">
            <a:extLst>
              <a:ext uri="{FF2B5EF4-FFF2-40B4-BE49-F238E27FC236}">
                <a16:creationId xmlns:a16="http://schemas.microsoft.com/office/drawing/2014/main" id="{1BFB1D2E-81A6-4254-B08A-922B9C1E17EE}"/>
              </a:ext>
            </a:extLst>
          </p:cNvPr>
          <p:cNvSpPr>
            <a:spLocks noGrp="1"/>
          </p:cNvSpPr>
          <p:nvPr>
            <p:ph type="subTitle" idx="1"/>
          </p:nvPr>
        </p:nvSpPr>
        <p:spPr>
          <a:xfrm>
            <a:off x="793159" y="5170453"/>
            <a:ext cx="4076458" cy="990197"/>
          </a:xfrm>
        </p:spPr>
        <p:txBody>
          <a:bodyPr>
            <a:normAutofit/>
          </a:bodyPr>
          <a:lstStyle/>
          <a:p>
            <a:pPr algn="r"/>
            <a:r>
              <a:rPr lang="en-GB">
                <a:solidFill>
                  <a:schemeClr val="bg1"/>
                </a:solidFill>
                <a:latin typeface="Bauhaus 93" panose="04030905020B02020C02" pitchFamily="82" charset="0"/>
              </a:rPr>
              <a:t>PRESENTATION PITCH BY SOPHIE LOCKE</a:t>
            </a:r>
          </a:p>
        </p:txBody>
      </p:sp>
      <p:pic>
        <p:nvPicPr>
          <p:cNvPr id="17" name="Picture 3">
            <a:extLst>
              <a:ext uri="{FF2B5EF4-FFF2-40B4-BE49-F238E27FC236}">
                <a16:creationId xmlns:a16="http://schemas.microsoft.com/office/drawing/2014/main" id="{D680BB9C-C47F-4B37-925D-233324A4379F}"/>
              </a:ext>
            </a:extLst>
          </p:cNvPr>
          <p:cNvPicPr>
            <a:picLocks noChangeAspect="1"/>
          </p:cNvPicPr>
          <p:nvPr/>
        </p:nvPicPr>
        <p:blipFill rotWithShape="1">
          <a:blip r:embed="rId2">
            <a:duotone>
              <a:schemeClr val="accent2">
                <a:shade val="45000"/>
                <a:satMod val="135000"/>
              </a:schemeClr>
              <a:prstClr val="white"/>
            </a:duotone>
            <a:alphaModFix amt="51000"/>
            <a:extLst>
              <a:ext uri="{28A0092B-C50C-407E-A947-70E740481C1C}">
                <a14:useLocalDpi xmlns:a14="http://schemas.microsoft.com/office/drawing/2010/main" val="0"/>
              </a:ext>
            </a:extLst>
          </a:blip>
          <a:srcRect l="27629" r="17130"/>
          <a:stretch/>
        </p:blipFill>
        <p:spPr>
          <a:xfrm>
            <a:off x="5457027" y="10"/>
            <a:ext cx="6734973" cy="6857990"/>
          </a:xfrm>
          <a:prstGeom prst="rect">
            <a:avLst/>
          </a:prstGeom>
        </p:spPr>
      </p:pic>
      <p:sp>
        <p:nvSpPr>
          <p:cNvPr id="2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59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4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C3AB4-7EFE-4887-9D7C-A33EAA23EFDF}"/>
              </a:ext>
            </a:extLst>
          </p:cNvPr>
          <p:cNvSpPr>
            <a:spLocks noGrp="1"/>
          </p:cNvSpPr>
          <p:nvPr>
            <p:ph type="title"/>
          </p:nvPr>
        </p:nvSpPr>
        <p:spPr>
          <a:xfrm>
            <a:off x="6392583" y="501651"/>
            <a:ext cx="4414848" cy="1716255"/>
          </a:xfrm>
        </p:spPr>
        <p:txBody>
          <a:bodyPr vert="horz" lIns="91440" tIns="45720" rIns="91440" bIns="45720" rtlCol="0" anchor="b">
            <a:normAutofit/>
          </a:bodyPr>
          <a:lstStyle/>
          <a:p>
            <a:r>
              <a:rPr lang="en-US" sz="4600" b="1" i="0" kern="1200" cap="all" baseline="0" dirty="0">
                <a:latin typeface=" bauhaus 93"/>
              </a:rPr>
              <a:t>Miley </a:t>
            </a:r>
            <a:r>
              <a:rPr lang="en-US" sz="4600" b="1" i="0" kern="1200" cap="all" baseline="0" dirty="0" err="1">
                <a:latin typeface=" bauhaus 93"/>
              </a:rPr>
              <a:t>cyrus</a:t>
            </a:r>
            <a:r>
              <a:rPr lang="en-US" sz="4600" b="1" kern="1200" cap="all" dirty="0">
                <a:latin typeface=" bauhaus 93"/>
              </a:rPr>
              <a:t> </a:t>
            </a:r>
            <a:r>
              <a:rPr lang="en-US" sz="4600" b="1" i="0" kern="1200" cap="all" baseline="0" dirty="0">
                <a:latin typeface=" bauhaus 93"/>
              </a:rPr>
              <a:t>research</a:t>
            </a:r>
            <a:r>
              <a:rPr lang="en-US" sz="4600" b="1" cap="all" dirty="0"/>
              <a:t> </a:t>
            </a:r>
            <a:endParaRPr lang="en-US" sz="4600" b="1" i="0" kern="1200" cap="all" baseline="0">
              <a:latin typeface="+mj-lt"/>
              <a:ea typeface="+mj-ea"/>
              <a:cs typeface="+mj-cs"/>
            </a:endParaRPr>
          </a:p>
        </p:txBody>
      </p:sp>
      <p:sp>
        <p:nvSpPr>
          <p:cNvPr id="63" name="Rectangle 5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person, clothing, dress, posing&#10;&#10;Description automatically generated">
            <a:extLst>
              <a:ext uri="{FF2B5EF4-FFF2-40B4-BE49-F238E27FC236}">
                <a16:creationId xmlns:a16="http://schemas.microsoft.com/office/drawing/2014/main" id="{24D236A0-E814-4563-A607-50E053F721C5}"/>
              </a:ext>
            </a:extLst>
          </p:cNvPr>
          <p:cNvPicPr>
            <a:picLocks noChangeAspect="1"/>
          </p:cNvPicPr>
          <p:nvPr/>
        </p:nvPicPr>
        <p:blipFill rotWithShape="1">
          <a:blip r:embed="rId2">
            <a:extLst>
              <a:ext uri="{28A0092B-C50C-407E-A947-70E740481C1C}">
                <a14:useLocalDpi xmlns:a14="http://schemas.microsoft.com/office/drawing/2010/main" val="0"/>
              </a:ext>
            </a:extLst>
          </a:blip>
          <a:srcRect l="31786" r="21287" b="1"/>
          <a:stretch/>
        </p:blipFill>
        <p:spPr>
          <a:xfrm>
            <a:off x="279143" y="299509"/>
            <a:ext cx="5221625" cy="6258983"/>
          </a:xfrm>
          <a:prstGeom prst="rect">
            <a:avLst/>
          </a:prstGeom>
        </p:spPr>
      </p:pic>
      <p:sp>
        <p:nvSpPr>
          <p:cNvPr id="4" name="TextBox 3">
            <a:extLst>
              <a:ext uri="{FF2B5EF4-FFF2-40B4-BE49-F238E27FC236}">
                <a16:creationId xmlns:a16="http://schemas.microsoft.com/office/drawing/2014/main" id="{DB0EB273-4C98-41F7-861A-6BFFC14ABCDB}"/>
              </a:ext>
            </a:extLst>
          </p:cNvPr>
          <p:cNvSpPr txBox="1"/>
          <p:nvPr/>
        </p:nvSpPr>
        <p:spPr>
          <a:xfrm>
            <a:off x="6392583" y="2645922"/>
            <a:ext cx="4434721" cy="3710427"/>
          </a:xfrm>
          <a:prstGeom prst="rect">
            <a:avLst/>
          </a:prstGeom>
        </p:spPr>
        <p:txBody>
          <a:bodyPr vert="horz" lIns="91440" tIns="45720" rIns="91440" bIns="45720" rtlCol="0" anchor="t">
            <a:normAutofit/>
          </a:bodyPr>
          <a:lstStyle/>
          <a:p>
            <a:pPr>
              <a:lnSpc>
                <a:spcPct val="90000"/>
              </a:lnSpc>
              <a:spcAft>
                <a:spcPts val="600"/>
              </a:spcAft>
            </a:pPr>
            <a:r>
              <a:rPr lang="en-US" b="0" i="0" dirty="0">
                <a:effectLst/>
              </a:rPr>
              <a:t>Miley ray Cyrus is an American singer, songwriter, and actress. She is well known for her distinctive raspy voice, and her music spans a range of styles, from pop and country pop to hip hop, experimental and rock. </a:t>
            </a:r>
            <a:r>
              <a:rPr lang="en-US" dirty="0"/>
              <a:t>At the start of her career, she </a:t>
            </a:r>
            <a:r>
              <a:rPr lang="en-US" dirty="0" err="1"/>
              <a:t>mostlty</a:t>
            </a:r>
            <a:r>
              <a:rPr lang="en-US" dirty="0"/>
              <a:t> started out singing country and pop and then embraces her rock and roll heart in her latest album 'plastic hearts'.</a:t>
            </a:r>
            <a:r>
              <a:rPr lang="en-GB" b="0" i="0" dirty="0">
                <a:effectLst/>
              </a:rPr>
              <a:t> The genre of music I </a:t>
            </a:r>
            <a:r>
              <a:rPr lang="en-GB" dirty="0"/>
              <a:t>planned</a:t>
            </a:r>
            <a:r>
              <a:rPr lang="en-GB" b="0" i="0" dirty="0">
                <a:effectLst/>
              </a:rPr>
              <a:t> on choosing </a:t>
            </a:r>
            <a:r>
              <a:rPr lang="en-GB" dirty="0"/>
              <a:t>was</a:t>
            </a:r>
            <a:r>
              <a:rPr lang="en-GB" b="0" i="0" dirty="0">
                <a:effectLst/>
              </a:rPr>
              <a:t> </a:t>
            </a:r>
            <a:r>
              <a:rPr lang="en-GB" dirty="0"/>
              <a:t>always going</a:t>
            </a:r>
            <a:r>
              <a:rPr lang="en-GB" b="0" i="0" dirty="0">
                <a:effectLst/>
              </a:rPr>
              <a:t> to be pop/rock,</a:t>
            </a:r>
            <a:r>
              <a:rPr lang="en-GB" dirty="0"/>
              <a:t> so I figured Mileys recent songs were a good fit.</a:t>
            </a:r>
          </a:p>
        </p:txBody>
      </p:sp>
      <p:cxnSp>
        <p:nvCxnSpPr>
          <p:cNvPr id="6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94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5B415-5160-4C66-85E6-626227142853}"/>
              </a:ext>
            </a:extLst>
          </p:cNvPr>
          <p:cNvSpPr>
            <a:spLocks noGrp="1"/>
          </p:cNvSpPr>
          <p:nvPr>
            <p:ph type="title"/>
          </p:nvPr>
        </p:nvSpPr>
        <p:spPr>
          <a:xfrm>
            <a:off x="882474" y="-389262"/>
            <a:ext cx="5050132" cy="5192506"/>
          </a:xfrm>
        </p:spPr>
        <p:txBody>
          <a:bodyPr vert="horz" lIns="91440" tIns="45720" rIns="91440" bIns="45720" rtlCol="0" anchor="ctr">
            <a:normAutofit/>
          </a:bodyPr>
          <a:lstStyle/>
          <a:p>
            <a:r>
              <a:rPr lang="en-US" sz="6600" kern="1200" dirty="0">
                <a:solidFill>
                  <a:schemeClr val="bg1"/>
                </a:solidFill>
                <a:latin typeface=" bauhaus 93"/>
              </a:rPr>
              <a:t>‘MIDNIGHT SKY’ SONG</a:t>
            </a:r>
            <a:r>
              <a:rPr lang="en-US" sz="7200" dirty="0">
                <a:solidFill>
                  <a:schemeClr val="bg1"/>
                </a:solidFill>
                <a:latin typeface="Bauhaus"/>
              </a:rPr>
              <a:t> </a:t>
            </a:r>
            <a:endParaRPr lang="en-US" sz="7200" kern="1200">
              <a:solidFill>
                <a:schemeClr val="bg1"/>
              </a:solidFill>
              <a:latin typeface="+mj-lt"/>
              <a:ea typeface="+mj-ea"/>
              <a:cs typeface="+mj-cs"/>
            </a:endParaRPr>
          </a:p>
        </p:txBody>
      </p: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B6835DB7-5560-4E21-802D-DE29A4C23F12}"/>
              </a:ext>
            </a:extLst>
          </p:cNvPr>
          <p:cNvSpPr>
            <a:spLocks noGrp="1"/>
          </p:cNvSpPr>
          <p:nvPr>
            <p:ph type="body" sz="half" idx="2"/>
          </p:nvPr>
        </p:nvSpPr>
        <p:spPr>
          <a:xfrm>
            <a:off x="6393803" y="639909"/>
            <a:ext cx="4986955" cy="5605975"/>
          </a:xfrm>
        </p:spPr>
        <p:txBody>
          <a:bodyPr vert="horz" lIns="91440" tIns="45720" rIns="91440" bIns="45720" rtlCol="0" anchor="ctr">
            <a:noAutofit/>
          </a:bodyPr>
          <a:lstStyle/>
          <a:p>
            <a:r>
              <a:rPr lang="en-GB" sz="2000" b="0" i="0" dirty="0">
                <a:effectLst/>
                <a:latin typeface="+mj-lt"/>
              </a:rPr>
              <a:t>The song I</a:t>
            </a:r>
            <a:r>
              <a:rPr lang="en-GB" sz="2000" dirty="0">
                <a:latin typeface="+mj-lt"/>
              </a:rPr>
              <a:t> chose</a:t>
            </a:r>
            <a:r>
              <a:rPr lang="en-GB" sz="2000" b="0" i="0" dirty="0">
                <a:effectLst/>
                <a:latin typeface="+mj-lt"/>
              </a:rPr>
              <a:t> to do for my final major project music video is ‘Midnight sky’ by Miley Cyrus. </a:t>
            </a:r>
            <a:r>
              <a:rPr lang="en-GB" sz="2000" b="0" i="0" dirty="0">
                <a:effectLst/>
              </a:rPr>
              <a:t>The genre of this </a:t>
            </a:r>
            <a:r>
              <a:rPr lang="en-GB" sz="2000" dirty="0"/>
              <a:t>song is pop/rock.</a:t>
            </a:r>
            <a:r>
              <a:rPr lang="en-GB" sz="2000" b="0" i="0" dirty="0">
                <a:effectLst/>
                <a:latin typeface="+mj-lt"/>
              </a:rPr>
              <a:t> In my opinion this song is </a:t>
            </a:r>
            <a:r>
              <a:rPr lang="en-GB" sz="2000" dirty="0">
                <a:latin typeface="+mj-lt"/>
              </a:rPr>
              <a:t>great </a:t>
            </a:r>
            <a:r>
              <a:rPr lang="en-GB" sz="2000" b="0" i="0" dirty="0">
                <a:effectLst/>
                <a:latin typeface="+mj-lt"/>
              </a:rPr>
              <a:t>and</a:t>
            </a:r>
            <a:r>
              <a:rPr lang="en-GB" sz="2000" dirty="0">
                <a:latin typeface="+mj-lt"/>
              </a:rPr>
              <a:t> also very </a:t>
            </a:r>
            <a:r>
              <a:rPr lang="en-GB" sz="2000" b="0" i="0" dirty="0">
                <a:effectLst/>
                <a:latin typeface="+mj-lt"/>
              </a:rPr>
              <a:t>catchy which is something I took into </a:t>
            </a:r>
            <a:r>
              <a:rPr lang="en-GB" sz="2000" b="0" i="0" dirty="0">
                <a:effectLst/>
              </a:rPr>
              <a:t>consideration when choosing </a:t>
            </a:r>
            <a:r>
              <a:rPr lang="en-GB" sz="2000" dirty="0"/>
              <a:t>it, </a:t>
            </a:r>
            <a:r>
              <a:rPr lang="en-GB" sz="2000" b="0" i="0" dirty="0">
                <a:effectLst/>
              </a:rPr>
              <a:t>as I wanted to enjoy creating it as well as others enjoy watching it.</a:t>
            </a:r>
            <a:r>
              <a:rPr lang="en-GB" sz="2000" dirty="0"/>
              <a:t> </a:t>
            </a:r>
            <a:endParaRPr lang="en-GB" sz="2000" b="0" i="0">
              <a:effectLst/>
            </a:endParaRPr>
          </a:p>
          <a:p>
            <a:r>
              <a:rPr lang="en-GB" sz="2000" dirty="0">
                <a:latin typeface="+mj-lt"/>
              </a:rPr>
              <a:t>In contrast to my last music video, I wanted this one to be quite fun and upbeat and colourful instead of dark and cryptic. This being said, I wanted to pick a song that matched the vibe I was going for. I had quite a few song choices at first but I felt like this was the best due to its elements of rock and it also being very modern.</a:t>
            </a:r>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Picture 4">
            <a:hlinkClick r:id="" action="ppaction://media"/>
            <a:extLst>
              <a:ext uri="{FF2B5EF4-FFF2-40B4-BE49-F238E27FC236}">
                <a16:creationId xmlns:a16="http://schemas.microsoft.com/office/drawing/2014/main" id="{B115A084-67E0-4E08-A88D-6CA3092E64CC}"/>
              </a:ext>
            </a:extLst>
          </p:cNvPr>
          <p:cNvPicPr>
            <a:picLocks noRot="1" noChangeAspect="1"/>
          </p:cNvPicPr>
          <p:nvPr>
            <a:videoFile r:link="rId1"/>
          </p:nvPr>
        </p:nvPicPr>
        <p:blipFill>
          <a:blip r:embed="rId3"/>
          <a:stretch>
            <a:fillRect/>
          </a:stretch>
        </p:blipFill>
        <p:spPr>
          <a:xfrm>
            <a:off x="567906" y="3444275"/>
            <a:ext cx="4572000" cy="2571750"/>
          </a:xfrm>
          <a:prstGeom prst="rect">
            <a:avLst/>
          </a:prstGeom>
        </p:spPr>
      </p:pic>
    </p:spTree>
    <p:extLst>
      <p:ext uri="{BB962C8B-B14F-4D97-AF65-F5344CB8AC3E}">
        <p14:creationId xmlns:p14="http://schemas.microsoft.com/office/powerpoint/2010/main" val="222444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9540D-D0A1-460B-A630-09C339596B60}"/>
              </a:ext>
            </a:extLst>
          </p:cNvPr>
          <p:cNvSpPr>
            <a:spLocks noGrp="1"/>
          </p:cNvSpPr>
          <p:nvPr>
            <p:ph type="title"/>
          </p:nvPr>
        </p:nvSpPr>
        <p:spPr>
          <a:xfrm>
            <a:off x="5846617" y="66841"/>
            <a:ext cx="5366040" cy="2344840"/>
          </a:xfrm>
        </p:spPr>
        <p:txBody>
          <a:bodyPr anchor="b">
            <a:normAutofit/>
          </a:bodyPr>
          <a:lstStyle/>
          <a:p>
            <a:r>
              <a:rPr lang="en-GB" sz="6600" dirty="0">
                <a:latin typeface=" bauhaus 93"/>
              </a:rPr>
              <a:t>Music video Idea</a:t>
            </a:r>
          </a:p>
        </p:txBody>
      </p:sp>
      <p:pic>
        <p:nvPicPr>
          <p:cNvPr id="5" name="Picture 4">
            <a:extLst>
              <a:ext uri="{FF2B5EF4-FFF2-40B4-BE49-F238E27FC236}">
                <a16:creationId xmlns:a16="http://schemas.microsoft.com/office/drawing/2014/main" id="{6BEB87F3-9A20-4632-9057-D369444FC04F}"/>
              </a:ext>
            </a:extLst>
          </p:cNvPr>
          <p:cNvPicPr>
            <a:picLocks noChangeAspect="1"/>
          </p:cNvPicPr>
          <p:nvPr/>
        </p:nvPicPr>
        <p:blipFill rotWithShape="1">
          <a:blip r:embed="rId2">
            <a:extLst>
              <a:ext uri="{28A0092B-C50C-407E-A947-70E740481C1C}">
                <a14:useLocalDpi xmlns:a14="http://schemas.microsoft.com/office/drawing/2010/main" val="0"/>
              </a:ext>
            </a:extLst>
          </a:blip>
          <a:srcRect l="23065" r="34568" b="3"/>
          <a:stretch/>
        </p:blipFill>
        <p:spPr>
          <a:xfrm>
            <a:off x="4" y="259341"/>
            <a:ext cx="1900721" cy="2467434"/>
          </a:xfrm>
          <a:custGeom>
            <a:avLst/>
            <a:gdLst/>
            <a:ahLst/>
            <a:cxnLst/>
            <a:rect l="l" t="t" r="r" b="b"/>
            <a:pathLst>
              <a:path w="1900721" h="2467434">
                <a:moveTo>
                  <a:pt x="667004" y="0"/>
                </a:moveTo>
                <a:cubicBezTo>
                  <a:pt x="1348368" y="0"/>
                  <a:pt x="1900721" y="552354"/>
                  <a:pt x="1900721" y="1233717"/>
                </a:cubicBezTo>
                <a:cubicBezTo>
                  <a:pt x="1900721" y="1915081"/>
                  <a:pt x="1348368" y="2467434"/>
                  <a:pt x="667004" y="2467434"/>
                </a:cubicBezTo>
                <a:cubicBezTo>
                  <a:pt x="454078" y="2467434"/>
                  <a:pt x="253751" y="2413493"/>
                  <a:pt x="78941" y="2318531"/>
                </a:cubicBezTo>
                <a:lnTo>
                  <a:pt x="0" y="2270573"/>
                </a:lnTo>
                <a:lnTo>
                  <a:pt x="0" y="196861"/>
                </a:lnTo>
                <a:lnTo>
                  <a:pt x="78941" y="148903"/>
                </a:lnTo>
                <a:cubicBezTo>
                  <a:pt x="253751" y="53941"/>
                  <a:pt x="454078" y="0"/>
                  <a:pt x="667004" y="0"/>
                </a:cubicBezTo>
                <a:close/>
              </a:path>
            </a:pathLst>
          </a:custGeom>
        </p:spPr>
      </p:pic>
      <p:sp>
        <p:nvSpPr>
          <p:cNvPr id="7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1" y="36518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4"/>
          </a:solidFill>
          <a:ln w="516" cap="flat">
            <a:noFill/>
            <a:prstDash val="solid"/>
            <a:miter/>
          </a:ln>
        </p:spPr>
        <p:txBody>
          <a:bodyPr rtlCol="0" anchor="ctr"/>
          <a:lstStyle/>
          <a:p>
            <a:endParaRPr lang="en-US"/>
          </a:p>
        </p:txBody>
      </p:sp>
      <p:pic>
        <p:nvPicPr>
          <p:cNvPr id="7" name="Picture 6" descr="A picture containing bubble, colorful&#10;&#10;Description automatically generated">
            <a:extLst>
              <a:ext uri="{FF2B5EF4-FFF2-40B4-BE49-F238E27FC236}">
                <a16:creationId xmlns:a16="http://schemas.microsoft.com/office/drawing/2014/main" id="{5A9E91B1-6587-4CBA-AE14-E6CE4EEF3867}"/>
              </a:ext>
            </a:extLst>
          </p:cNvPr>
          <p:cNvPicPr>
            <a:picLocks noChangeAspect="1"/>
          </p:cNvPicPr>
          <p:nvPr/>
        </p:nvPicPr>
        <p:blipFill rotWithShape="1">
          <a:blip r:embed="rId3">
            <a:extLst>
              <a:ext uri="{28A0092B-C50C-407E-A947-70E740481C1C}">
                <a14:useLocalDpi xmlns:a14="http://schemas.microsoft.com/office/drawing/2010/main" val="0"/>
              </a:ext>
            </a:extLst>
          </a:blip>
          <a:srcRect l="20624" r="37967" b="1"/>
          <a:stretch/>
        </p:blipFill>
        <p:spPr>
          <a:xfrm>
            <a:off x="-3" y="3175552"/>
            <a:ext cx="3860850" cy="3682448"/>
          </a:xfrm>
          <a:custGeom>
            <a:avLst/>
            <a:gdLst/>
            <a:ahLst/>
            <a:cxnLst/>
            <a:rect l="l" t="t" r="r" b="b"/>
            <a:pathLst>
              <a:path w="3860850" h="3682448">
                <a:moveTo>
                  <a:pt x="1501453" y="0"/>
                </a:moveTo>
                <a:cubicBezTo>
                  <a:pt x="2804513" y="0"/>
                  <a:pt x="3860850" y="1056337"/>
                  <a:pt x="3860850" y="2359397"/>
                </a:cubicBezTo>
                <a:cubicBezTo>
                  <a:pt x="3860850" y="2848045"/>
                  <a:pt x="3712303" y="3301997"/>
                  <a:pt x="3457902" y="3678559"/>
                </a:cubicBezTo>
                <a:lnTo>
                  <a:pt x="3454994" y="3682448"/>
                </a:lnTo>
                <a:lnTo>
                  <a:pt x="0" y="3682448"/>
                </a:lnTo>
                <a:lnTo>
                  <a:pt x="0" y="539369"/>
                </a:lnTo>
                <a:lnTo>
                  <a:pt x="657" y="538771"/>
                </a:lnTo>
                <a:cubicBezTo>
                  <a:pt x="408500" y="202190"/>
                  <a:pt x="931365" y="0"/>
                  <a:pt x="1501453" y="0"/>
                </a:cubicBezTo>
                <a:close/>
              </a:path>
            </a:pathLst>
          </a:custGeom>
        </p:spPr>
      </p:pic>
      <p:pic>
        <p:nvPicPr>
          <p:cNvPr id="9" name="Picture 8">
            <a:extLst>
              <a:ext uri="{FF2B5EF4-FFF2-40B4-BE49-F238E27FC236}">
                <a16:creationId xmlns:a16="http://schemas.microsoft.com/office/drawing/2014/main" id="{99025946-5875-4449-B419-C806DAF38F86}"/>
              </a:ext>
            </a:extLst>
          </p:cNvPr>
          <p:cNvPicPr>
            <a:picLocks noChangeAspect="1"/>
          </p:cNvPicPr>
          <p:nvPr/>
        </p:nvPicPr>
        <p:blipFill rotWithShape="1">
          <a:blip r:embed="rId4">
            <a:extLst>
              <a:ext uri="{28A0092B-C50C-407E-A947-70E740481C1C}">
                <a14:useLocalDpi xmlns:a14="http://schemas.microsoft.com/office/drawing/2010/main" val="0"/>
              </a:ext>
            </a:extLst>
          </a:blip>
          <a:srcRect l="9885" r="45614" b="-1"/>
          <a:stretch/>
        </p:blipFill>
        <p:spPr>
          <a:xfrm>
            <a:off x="2356226" y="660794"/>
            <a:ext cx="2968902" cy="2968902"/>
          </a:xfrm>
          <a:custGeom>
            <a:avLst/>
            <a:gdLst/>
            <a:ahLst/>
            <a:cxnLst/>
            <a:rect l="l" t="t" r="r" b="b"/>
            <a:pathLst>
              <a:path w="2257760" h="2257760">
                <a:moveTo>
                  <a:pt x="1128880" y="0"/>
                </a:moveTo>
                <a:cubicBezTo>
                  <a:pt x="1752343" y="0"/>
                  <a:pt x="2257760" y="505417"/>
                  <a:pt x="2257760" y="1128880"/>
                </a:cubicBezTo>
                <a:cubicBezTo>
                  <a:pt x="2257760" y="1752343"/>
                  <a:pt x="1752343" y="2257760"/>
                  <a:pt x="1128880" y="2257760"/>
                </a:cubicBezTo>
                <a:cubicBezTo>
                  <a:pt x="505417" y="2257760"/>
                  <a:pt x="0" y="1752343"/>
                  <a:pt x="0" y="1128880"/>
                </a:cubicBezTo>
                <a:cubicBezTo>
                  <a:pt x="0" y="505417"/>
                  <a:pt x="505417" y="0"/>
                  <a:pt x="1128880" y="0"/>
                </a:cubicBezTo>
                <a:close/>
              </a:path>
            </a:pathLst>
          </a:custGeom>
        </p:spPr>
      </p:pic>
      <p:sp>
        <p:nvSpPr>
          <p:cNvPr id="7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9443" y="748543"/>
            <a:ext cx="171514" cy="171515"/>
          </a:xfrm>
          <a:custGeom>
            <a:avLst/>
            <a:gdLst>
              <a:gd name="connsiteX0" fmla="*/ 159873 w 171514"/>
              <a:gd name="connsiteY0" fmla="*/ 74116 h 171515"/>
              <a:gd name="connsiteX1" fmla="*/ 97398 w 171514"/>
              <a:gd name="connsiteY1" fmla="*/ 74116 h 171515"/>
              <a:gd name="connsiteX2" fmla="*/ 97398 w 171514"/>
              <a:gd name="connsiteY2" fmla="*/ 11641 h 171515"/>
              <a:gd name="connsiteX3" fmla="*/ 85757 w 171514"/>
              <a:gd name="connsiteY3" fmla="*/ 0 h 171515"/>
              <a:gd name="connsiteX4" fmla="*/ 74116 w 171514"/>
              <a:gd name="connsiteY4" fmla="*/ 11641 h 171515"/>
              <a:gd name="connsiteX5" fmla="*/ 74116 w 171514"/>
              <a:gd name="connsiteY5" fmla="*/ 74116 h 171515"/>
              <a:gd name="connsiteX6" fmla="*/ 11641 w 171514"/>
              <a:gd name="connsiteY6" fmla="*/ 74116 h 171515"/>
              <a:gd name="connsiteX7" fmla="*/ 0 w 171514"/>
              <a:gd name="connsiteY7" fmla="*/ 85758 h 171515"/>
              <a:gd name="connsiteX8" fmla="*/ 11641 w 171514"/>
              <a:gd name="connsiteY8" fmla="*/ 97399 h 171515"/>
              <a:gd name="connsiteX9" fmla="*/ 74116 w 171514"/>
              <a:gd name="connsiteY9" fmla="*/ 97399 h 171515"/>
              <a:gd name="connsiteX10" fmla="*/ 74116 w 171514"/>
              <a:gd name="connsiteY10" fmla="*/ 159874 h 171515"/>
              <a:gd name="connsiteX11" fmla="*/ 85757 w 171514"/>
              <a:gd name="connsiteY11" fmla="*/ 171515 h 171515"/>
              <a:gd name="connsiteX12" fmla="*/ 97398 w 171514"/>
              <a:gd name="connsiteY12" fmla="*/ 159874 h 171515"/>
              <a:gd name="connsiteX13" fmla="*/ 97398 w 171514"/>
              <a:gd name="connsiteY13" fmla="*/ 97399 h 171515"/>
              <a:gd name="connsiteX14" fmla="*/ 159873 w 171514"/>
              <a:gd name="connsiteY14" fmla="*/ 97399 h 171515"/>
              <a:gd name="connsiteX15" fmla="*/ 171514 w 171514"/>
              <a:gd name="connsiteY15" fmla="*/ 85758 h 171515"/>
              <a:gd name="connsiteX16" fmla="*/ 159873 w 171514"/>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4" h="171515">
                <a:moveTo>
                  <a:pt x="159873" y="74116"/>
                </a:moveTo>
                <a:lnTo>
                  <a:pt x="97398" y="74116"/>
                </a:lnTo>
                <a:lnTo>
                  <a:pt x="97398" y="11641"/>
                </a:lnTo>
                <a:cubicBezTo>
                  <a:pt x="97398" y="5212"/>
                  <a:pt x="92186" y="0"/>
                  <a:pt x="85757"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7" y="171515"/>
                </a:cubicBezTo>
                <a:cubicBezTo>
                  <a:pt x="92186" y="171515"/>
                  <a:pt x="97398" y="166303"/>
                  <a:pt x="97398" y="159874"/>
                </a:cubicBezTo>
                <a:lnTo>
                  <a:pt x="97398" y="97399"/>
                </a:lnTo>
                <a:lnTo>
                  <a:pt x="159873" y="97399"/>
                </a:lnTo>
                <a:cubicBezTo>
                  <a:pt x="166302" y="97399"/>
                  <a:pt x="171514" y="92187"/>
                  <a:pt x="171514" y="85758"/>
                </a:cubicBezTo>
                <a:cubicBezTo>
                  <a:pt x="171514" y="79328"/>
                  <a:pt x="166302" y="74116"/>
                  <a:pt x="159873" y="74116"/>
                </a:cubicBezTo>
                <a:close/>
              </a:path>
            </a:pathLst>
          </a:custGeom>
          <a:solidFill>
            <a:schemeClr val="accent4"/>
          </a:solidFill>
          <a:ln w="776"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3704FE7-CC17-4B2C-9454-CB1A1227F4F0}"/>
              </a:ext>
            </a:extLst>
          </p:cNvPr>
          <p:cNvSpPr>
            <a:spLocks noGrp="1"/>
          </p:cNvSpPr>
          <p:nvPr>
            <p:ph idx="1"/>
          </p:nvPr>
        </p:nvSpPr>
        <p:spPr>
          <a:xfrm>
            <a:off x="5633763" y="2559139"/>
            <a:ext cx="5625979" cy="4198066"/>
          </a:xfrm>
        </p:spPr>
        <p:txBody>
          <a:bodyPr anchor="t">
            <a:normAutofit/>
          </a:bodyPr>
          <a:lstStyle/>
          <a:p>
            <a:pPr marL="0" indent="0">
              <a:buNone/>
            </a:pPr>
            <a:r>
              <a:rPr lang="en-GB" sz="1600" b="0" i="0">
                <a:effectLst/>
              </a:rPr>
              <a:t>The music video </a:t>
            </a:r>
            <a:r>
              <a:rPr lang="en-GB" sz="1600"/>
              <a:t>to </a:t>
            </a:r>
            <a:r>
              <a:rPr lang="en-GB" sz="1600" b="0" i="0">
                <a:effectLst/>
              </a:rPr>
              <a:t>midnight sky has given me a lot of inspiration as to things I would like to include in mine. I think the colours in the video really stand out which is one thing I like. This video is only a performance video as Miley performs her song whilst in different set locations. The locations are all very vibrant and wild which sets it apart from normal music videos. </a:t>
            </a:r>
            <a:r>
              <a:rPr lang="en-GB" sz="1600"/>
              <a:t>For example she can be seen in a ball pit, a room filled with glitterballs and colourful animals.</a:t>
            </a:r>
          </a:p>
          <a:p>
            <a:pPr marL="0" indent="0">
              <a:buNone/>
            </a:pPr>
            <a:endParaRPr lang="en-GB" sz="1600"/>
          </a:p>
          <a:p>
            <a:pPr marL="0" indent="0">
              <a:buNone/>
            </a:pPr>
            <a:r>
              <a:rPr lang="en-GB" sz="1600" b="0" i="0">
                <a:effectLst/>
                <a:latin typeface="+mj-lt"/>
              </a:rPr>
              <a:t>The song suggests that Miley is letting go of her past relationships and her new free spirit.</a:t>
            </a:r>
            <a:r>
              <a:rPr lang="en-GB" sz="1600" b="0" i="0">
                <a:effectLst/>
              </a:rPr>
              <a:t> </a:t>
            </a:r>
            <a:r>
              <a:rPr lang="en-GB" sz="1600"/>
              <a:t>The storyline for my video is going to be a teenage girl waking up hungover from the night before. She is looking rough and receives a text message from her boyfriend saying they are over. She is confused but then feels a relief when she comes to her senses that she is better off without him. She will then be having lots of fun and have freedom as the lyrics explain and the song goes on.</a:t>
            </a:r>
          </a:p>
          <a:p>
            <a:pPr marL="0" indent="0">
              <a:buNone/>
            </a:pPr>
            <a:endParaRPr lang="en-GB" sz="1300"/>
          </a:p>
        </p:txBody>
      </p:sp>
      <p:sp>
        <p:nvSpPr>
          <p:cNvPr id="7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2074" y="421171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4"/>
          </a:solidFill>
          <a:ln w="751" cap="flat">
            <a:noFill/>
            <a:prstDash val="solid"/>
            <a:miter/>
          </a:ln>
        </p:spPr>
        <p:txBody>
          <a:bodyPr rtlCol="0" anchor="ctr"/>
          <a:lstStyle/>
          <a:p>
            <a:endParaRPr lang="en-US"/>
          </a:p>
        </p:txBody>
      </p:sp>
      <p:cxnSp>
        <p:nvCxnSpPr>
          <p:cNvPr id="79" name="Straight Connector 7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03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Graphical user interface, application, Teams&#10;&#10;Description automatically generated">
            <a:extLst>
              <a:ext uri="{FF2B5EF4-FFF2-40B4-BE49-F238E27FC236}">
                <a16:creationId xmlns:a16="http://schemas.microsoft.com/office/drawing/2014/main" id="{D173026C-5E6D-41CE-A433-F29D71895E8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9008" b="9008"/>
          <a:stretch/>
        </p:blipFill>
        <p:spPr>
          <a:xfrm>
            <a:off x="307775" y="261437"/>
            <a:ext cx="11576450" cy="6335126"/>
          </a:xfrm>
          <a:prstGeom prst="rect">
            <a:avLst/>
          </a:prstGeom>
        </p:spPr>
      </p:pic>
    </p:spTree>
    <p:extLst>
      <p:ext uri="{BB962C8B-B14F-4D97-AF65-F5344CB8AC3E}">
        <p14:creationId xmlns:p14="http://schemas.microsoft.com/office/powerpoint/2010/main" val="371926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8" name="Straight Connector 57">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60" name="Rectangle 59">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05AC58-2158-4353-A81C-7ADF640F6480}"/>
              </a:ext>
            </a:extLst>
          </p:cNvPr>
          <p:cNvSpPr>
            <a:spLocks noGrp="1"/>
          </p:cNvSpPr>
          <p:nvPr>
            <p:ph type="title"/>
          </p:nvPr>
        </p:nvSpPr>
        <p:spPr>
          <a:xfrm>
            <a:off x="1188069" y="381935"/>
            <a:ext cx="5366040" cy="2344840"/>
          </a:xfrm>
        </p:spPr>
        <p:txBody>
          <a:bodyPr vert="horz" lIns="91440" tIns="45720" rIns="91440" bIns="45720" rtlCol="0" anchor="b">
            <a:normAutofit/>
          </a:bodyPr>
          <a:lstStyle/>
          <a:p>
            <a:r>
              <a:rPr lang="en-US" sz="6600" kern="1200" dirty="0">
                <a:latin typeface=" bauhaus 93"/>
              </a:rPr>
              <a:t>Music video style</a:t>
            </a:r>
          </a:p>
        </p:txBody>
      </p:sp>
      <p:cxnSp>
        <p:nvCxnSpPr>
          <p:cNvPr id="6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530D85E-AB12-4456-9344-38DB3FF50D48}"/>
              </a:ext>
            </a:extLst>
          </p:cNvPr>
          <p:cNvSpPr>
            <a:spLocks noGrp="1"/>
          </p:cNvSpPr>
          <p:nvPr>
            <p:ph type="body" sz="half" idx="2"/>
          </p:nvPr>
        </p:nvSpPr>
        <p:spPr>
          <a:xfrm>
            <a:off x="1188069" y="3175552"/>
            <a:ext cx="5366041" cy="2809114"/>
          </a:xfrm>
        </p:spPr>
        <p:txBody>
          <a:bodyPr vert="horz" lIns="91440" tIns="45720" rIns="91440" bIns="45720" rtlCol="0" anchor="t">
            <a:normAutofit lnSpcReduction="10000"/>
          </a:bodyPr>
          <a:lstStyle/>
          <a:p>
            <a:r>
              <a:rPr lang="en-US" sz="1800" dirty="0"/>
              <a:t>I want my video to be a mixture of narrative and performance. The storyline will mostly be featured at the start and then the actor will be performing the song throughout. I would like my actor to sing all the lyrics the whole way through so that I can match it up to the song when editing. </a:t>
            </a:r>
            <a:endParaRPr lang="en-US" dirty="0"/>
          </a:p>
          <a:p>
            <a:r>
              <a:rPr lang="en-US" sz="1800" dirty="0"/>
              <a:t>I want Amy to wear '</a:t>
            </a:r>
            <a:r>
              <a:rPr lang="en-US" sz="1800" dirty="0" err="1"/>
              <a:t>rockstar</a:t>
            </a:r>
            <a:r>
              <a:rPr lang="en-US" sz="1800" dirty="0"/>
              <a:t>' style clothes that are quite </a:t>
            </a:r>
            <a:r>
              <a:rPr lang="en-US" sz="1800" dirty="0" err="1"/>
              <a:t>extravagent</a:t>
            </a:r>
            <a:r>
              <a:rPr lang="en-US" sz="1800" dirty="0"/>
              <a:t> and stand out to the viewer. I would like Amy to have a full face of makeup on with red lipstick and black eyeliner to make her look older and more mature.</a:t>
            </a:r>
          </a:p>
        </p:txBody>
      </p:sp>
      <p:pic>
        <p:nvPicPr>
          <p:cNvPr id="6" name="Content Placeholder 5" descr="A picture containing purple&#10;&#10;Description automatically generated">
            <a:extLst>
              <a:ext uri="{FF2B5EF4-FFF2-40B4-BE49-F238E27FC236}">
                <a16:creationId xmlns:a16="http://schemas.microsoft.com/office/drawing/2014/main" id="{EB4ABDB3-DD92-416B-9BB7-EB8D41F6B1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825" b="18425"/>
          <a:stretch/>
        </p:blipFill>
        <p:spPr>
          <a:xfrm>
            <a:off x="7186482" y="1242528"/>
            <a:ext cx="4167318" cy="4167318"/>
          </a:xfrm>
          <a:custGeom>
            <a:avLst/>
            <a:gdLst/>
            <a:ahLst/>
            <a:cxnLst/>
            <a:rect l="l" t="t" r="r" b="b"/>
            <a:pathLst>
              <a:path w="2242226" h="2242226">
                <a:moveTo>
                  <a:pt x="1121113" y="0"/>
                </a:moveTo>
                <a:cubicBezTo>
                  <a:pt x="1740287" y="0"/>
                  <a:pt x="2242226" y="501939"/>
                  <a:pt x="2242226" y="1121113"/>
                </a:cubicBezTo>
                <a:cubicBezTo>
                  <a:pt x="2242226" y="1740287"/>
                  <a:pt x="1740287" y="2242226"/>
                  <a:pt x="1121113" y="2242226"/>
                </a:cubicBezTo>
                <a:cubicBezTo>
                  <a:pt x="501939" y="2242226"/>
                  <a:pt x="0" y="1740287"/>
                  <a:pt x="0" y="1121113"/>
                </a:cubicBezTo>
                <a:cubicBezTo>
                  <a:pt x="0" y="501939"/>
                  <a:pt x="501939" y="0"/>
                  <a:pt x="1121113" y="0"/>
                </a:cubicBezTo>
                <a:close/>
              </a:path>
            </a:pathLst>
          </a:custGeom>
        </p:spPr>
      </p:pic>
      <p:sp>
        <p:nvSpPr>
          <p:cNvPr id="6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1652" y="1106003"/>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4"/>
          </a:solidFill>
          <a:ln w="776" cap="flat">
            <a:noFill/>
            <a:prstDash val="solid"/>
            <a:miter/>
          </a:ln>
        </p:spPr>
        <p:txBody>
          <a:bodyPr rtlCol="0" anchor="ctr"/>
          <a:lstStyle/>
          <a:p>
            <a:endParaRPr lang="en-US"/>
          </a:p>
        </p:txBody>
      </p:sp>
      <p:sp>
        <p:nvSpPr>
          <p:cNvPr id="6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44234" y="138885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4"/>
          </a:solidFill>
          <a:ln w="516" cap="flat">
            <a:noFill/>
            <a:prstDash val="solid"/>
            <a:miter/>
          </a:ln>
        </p:spPr>
        <p:txBody>
          <a:bodyPr rtlCol="0" anchor="ctr"/>
          <a:lstStyle/>
          <a:p>
            <a:endParaRPr lang="en-US"/>
          </a:p>
        </p:txBody>
      </p:sp>
      <p:sp>
        <p:nvSpPr>
          <p:cNvPr id="6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6781" y="4876208"/>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4"/>
          </a:solidFill>
          <a:ln w="751" cap="flat">
            <a:noFill/>
            <a:prstDash val="solid"/>
            <a:miter/>
          </a:ln>
        </p:spPr>
        <p:txBody>
          <a:bodyPr rtlCol="0" anchor="ctr"/>
          <a:lstStyle/>
          <a:p>
            <a:endParaRPr lang="en-US"/>
          </a:p>
        </p:txBody>
      </p:sp>
    </p:spTree>
    <p:extLst>
      <p:ext uri="{BB962C8B-B14F-4D97-AF65-F5344CB8AC3E}">
        <p14:creationId xmlns:p14="http://schemas.microsoft.com/office/powerpoint/2010/main" val="330169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41">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0" name="Rectangle 43">
            <a:extLst>
              <a:ext uri="{FF2B5EF4-FFF2-40B4-BE49-F238E27FC236}">
                <a16:creationId xmlns:a16="http://schemas.microsoft.com/office/drawing/2014/main" id="{7EE0A6B3-EB7E-45AA-ADB6-138489E0C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a:extLst>
              <a:ext uri="{FF2B5EF4-FFF2-40B4-BE49-F238E27FC236}">
                <a16:creationId xmlns:a16="http://schemas.microsoft.com/office/drawing/2014/main" id="{0C0EA1AB-DC8C-4976-9474-9313A673D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11" name="Picture 12" descr="Businessman text messaging">
            <a:extLst>
              <a:ext uri="{FF2B5EF4-FFF2-40B4-BE49-F238E27FC236}">
                <a16:creationId xmlns:a16="http://schemas.microsoft.com/office/drawing/2014/main" id="{C4A1C150-9959-41E6-8B51-107A905BC614}"/>
              </a:ext>
            </a:extLst>
          </p:cNvPr>
          <p:cNvPicPr>
            <a:picLocks noChangeAspect="1"/>
          </p:cNvPicPr>
          <p:nvPr/>
        </p:nvPicPr>
        <p:blipFill rotWithShape="1">
          <a:blip r:embed="rId2">
            <a:duotone>
              <a:schemeClr val="accent1">
                <a:shade val="45000"/>
                <a:satMod val="135000"/>
              </a:schemeClr>
              <a:prstClr val="white"/>
            </a:duotone>
            <a:alphaModFix amt="35000"/>
          </a:blip>
          <a:srcRect b="15730"/>
          <a:stretch/>
        </p:blipFill>
        <p:spPr>
          <a:xfrm>
            <a:off x="20" y="-8877"/>
            <a:ext cx="12191980" cy="6858000"/>
          </a:xfrm>
          <a:prstGeom prst="rect">
            <a:avLst/>
          </a:prstGeom>
        </p:spPr>
      </p:pic>
      <p:sp>
        <p:nvSpPr>
          <p:cNvPr id="2" name="Title 1">
            <a:extLst>
              <a:ext uri="{FF2B5EF4-FFF2-40B4-BE49-F238E27FC236}">
                <a16:creationId xmlns:a16="http://schemas.microsoft.com/office/drawing/2014/main" id="{45EB5275-CEF6-4D91-94F3-453FF7CD193C}"/>
              </a:ext>
            </a:extLst>
          </p:cNvPr>
          <p:cNvSpPr>
            <a:spLocks noGrp="1"/>
          </p:cNvSpPr>
          <p:nvPr>
            <p:ph type="title"/>
          </p:nvPr>
        </p:nvSpPr>
        <p:spPr>
          <a:xfrm>
            <a:off x="1188069" y="381935"/>
            <a:ext cx="5366040" cy="2344840"/>
          </a:xfrm>
        </p:spPr>
        <p:txBody>
          <a:bodyPr vert="horz" lIns="91440" tIns="45720" rIns="91440" bIns="45720" rtlCol="0" anchor="b">
            <a:normAutofit/>
          </a:bodyPr>
          <a:lstStyle/>
          <a:p>
            <a:r>
              <a:rPr lang="en-US" sz="7200" kern="1200" dirty="0">
                <a:solidFill>
                  <a:srgbClr val="FFFFFF"/>
                </a:solidFill>
                <a:latin typeface=" bauhaus 93"/>
              </a:rPr>
              <a:t>Production research</a:t>
            </a:r>
          </a:p>
        </p:txBody>
      </p:sp>
      <p:sp>
        <p:nvSpPr>
          <p:cNvPr id="4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4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4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35B5ACC-CFE7-4731-894A-166FB5F99FAC}"/>
              </a:ext>
            </a:extLst>
          </p:cNvPr>
          <p:cNvSpPr txBox="1"/>
          <p:nvPr/>
        </p:nvSpPr>
        <p:spPr>
          <a:xfrm>
            <a:off x="1188069" y="3294165"/>
            <a:ext cx="7853324" cy="2809114"/>
          </a:xfrm>
          <a:prstGeom prst="rect">
            <a:avLst/>
          </a:prstGeom>
        </p:spPr>
        <p:txBody>
          <a:bodyPr vert="horz" lIns="91440" tIns="45720" rIns="91440" bIns="45720" rtlCol="0" anchor="t">
            <a:normAutofit fontScale="85000" lnSpcReduction="20000"/>
          </a:bodyPr>
          <a:lstStyle/>
          <a:p>
            <a:pPr>
              <a:lnSpc>
                <a:spcPct val="90000"/>
              </a:lnSpc>
              <a:spcBef>
                <a:spcPts val="0"/>
              </a:spcBef>
              <a:spcAft>
                <a:spcPts val="600"/>
              </a:spcAft>
            </a:pPr>
            <a:r>
              <a:rPr lang="en-US" sz="2000" b="0" i="0" u="none" strike="noStrike" dirty="0">
                <a:solidFill>
                  <a:srgbClr val="FFFFFF"/>
                </a:solidFill>
                <a:effectLst/>
              </a:rPr>
              <a:t>I am going to be using my sister as the actor in this video and I have spoken to her about it and she has given permission. I think it is the best idea to have </a:t>
            </a:r>
            <a:r>
              <a:rPr lang="en-US" sz="2000" dirty="0">
                <a:solidFill>
                  <a:srgbClr val="FFFFFF"/>
                </a:solidFill>
              </a:rPr>
              <a:t>Amy</a:t>
            </a:r>
            <a:r>
              <a:rPr lang="en-US" sz="2000" b="0" i="0" u="none" strike="noStrike" dirty="0">
                <a:solidFill>
                  <a:srgbClr val="FFFFFF"/>
                </a:solidFill>
                <a:effectLst/>
              </a:rPr>
              <a:t> as my actor as we live in the same house and will have more time to film with her rather than people at college.</a:t>
            </a:r>
            <a:endParaRPr lang="en-US" sz="2000" dirty="0"/>
          </a:p>
          <a:p>
            <a:pPr>
              <a:lnSpc>
                <a:spcPct val="90000"/>
              </a:lnSpc>
              <a:spcAft>
                <a:spcPts val="600"/>
              </a:spcAft>
            </a:pPr>
            <a:br>
              <a:rPr lang="en-US" sz="2000" b="0" dirty="0">
                <a:effectLst/>
              </a:rPr>
            </a:br>
            <a:r>
              <a:rPr lang="en-US" sz="2000" b="0" i="0" u="none" strike="noStrike" dirty="0">
                <a:solidFill>
                  <a:srgbClr val="FFFFFF"/>
                </a:solidFill>
                <a:effectLst/>
              </a:rPr>
              <a:t>In my previous projects I have used my phone which did work well apart from getting the footage onto the computer which was hard. </a:t>
            </a:r>
            <a:r>
              <a:rPr lang="en-US" sz="2000" dirty="0">
                <a:solidFill>
                  <a:srgbClr val="FFFFFF"/>
                </a:solidFill>
              </a:rPr>
              <a:t>I will not be using a camera just because I found the quality on my phone came out a lot clearer and I could make my video be in 4k. The only downside is the fact I will have to download all my footage onto the computer and last time it took hours as I am not able to use an Sd card. I will not be recording any sound, so I will not need any sound equipment and I also own a tripod in case I need to use it</a:t>
            </a:r>
            <a:endParaRPr lang="en-US" sz="2000" b="0" dirty="0">
              <a:solidFill>
                <a:srgbClr val="FFFFFF"/>
              </a:solidFill>
              <a:effectLst/>
            </a:endParaRPr>
          </a:p>
          <a:p>
            <a:pPr>
              <a:lnSpc>
                <a:spcPct val="90000"/>
              </a:lnSpc>
              <a:spcAft>
                <a:spcPts val="600"/>
              </a:spcAft>
            </a:pPr>
            <a:br>
              <a:rPr lang="en-US" sz="1100" dirty="0"/>
            </a:br>
            <a:endParaRPr lang="en-US" sz="1100">
              <a:solidFill>
                <a:srgbClr val="FFFFFF"/>
              </a:solidFill>
            </a:endParaRPr>
          </a:p>
        </p:txBody>
      </p:sp>
    </p:spTree>
    <p:extLst>
      <p:ext uri="{BB962C8B-B14F-4D97-AF65-F5344CB8AC3E}">
        <p14:creationId xmlns:p14="http://schemas.microsoft.com/office/powerpoint/2010/main" val="3174783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EE0A6B3-EB7E-45AA-ADB6-138489E0C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a:extLst>
              <a:ext uri="{FF2B5EF4-FFF2-40B4-BE49-F238E27FC236}">
                <a16:creationId xmlns:a16="http://schemas.microsoft.com/office/drawing/2014/main" id="{0C0EA1AB-DC8C-4976-9474-9313A673D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1" name="Picture 40" descr="Spotlight on a dark foggy stage">
            <a:extLst>
              <a:ext uri="{FF2B5EF4-FFF2-40B4-BE49-F238E27FC236}">
                <a16:creationId xmlns:a16="http://schemas.microsoft.com/office/drawing/2014/main" id="{F1083C10-EFBD-4434-A11A-E8663CB70832}"/>
              </a:ext>
            </a:extLst>
          </p:cNvPr>
          <p:cNvPicPr>
            <a:picLocks noChangeAspect="1"/>
          </p:cNvPicPr>
          <p:nvPr/>
        </p:nvPicPr>
        <p:blipFill rotWithShape="1">
          <a:blip r:embed="rId2">
            <a:duotone>
              <a:schemeClr val="accent1">
                <a:shade val="45000"/>
                <a:satMod val="135000"/>
              </a:schemeClr>
              <a:prstClr val="white"/>
            </a:duotone>
            <a:alphaModFix amt="35000"/>
          </a:blip>
          <a:srcRect r="-2" b="15603"/>
          <a:stretch/>
        </p:blipFill>
        <p:spPr>
          <a:xfrm>
            <a:off x="20" y="-1688"/>
            <a:ext cx="12191980" cy="6858000"/>
          </a:xfrm>
          <a:prstGeom prst="rect">
            <a:avLst/>
          </a:prstGeom>
        </p:spPr>
      </p:pic>
      <p:sp>
        <p:nvSpPr>
          <p:cNvPr id="2" name="Title 1">
            <a:extLst>
              <a:ext uri="{FF2B5EF4-FFF2-40B4-BE49-F238E27FC236}">
                <a16:creationId xmlns:a16="http://schemas.microsoft.com/office/drawing/2014/main" id="{E4932C1D-379A-41C8-932C-1B09A73BA74B}"/>
              </a:ext>
            </a:extLst>
          </p:cNvPr>
          <p:cNvSpPr>
            <a:spLocks noGrp="1"/>
          </p:cNvSpPr>
          <p:nvPr>
            <p:ph type="title"/>
          </p:nvPr>
        </p:nvSpPr>
        <p:spPr>
          <a:xfrm>
            <a:off x="2471248" y="1122369"/>
            <a:ext cx="8234323" cy="2344840"/>
          </a:xfrm>
        </p:spPr>
        <p:txBody>
          <a:bodyPr vert="horz" lIns="91440" tIns="45720" rIns="91440" bIns="45720" rtlCol="0" anchor="b">
            <a:normAutofit/>
          </a:bodyPr>
          <a:lstStyle/>
          <a:p>
            <a:r>
              <a:rPr lang="en-US" sz="6100" b="1" i="0" kern="1200" cap="all" baseline="0" dirty="0">
                <a:solidFill>
                  <a:srgbClr val="FFFFFF"/>
                </a:solidFill>
                <a:latin typeface=" bauhaus 93"/>
              </a:rPr>
              <a:t>Final thoughts</a:t>
            </a:r>
            <a:r>
              <a:rPr lang="en-US" sz="6100" b="1" i="0" kern="1200" cap="all" baseline="0" dirty="0">
                <a:solidFill>
                  <a:srgbClr val="FFFFFF"/>
                </a:solidFill>
                <a:latin typeface="+mj-lt"/>
                <a:ea typeface="+mj-ea"/>
                <a:cs typeface="+mj-cs"/>
              </a:rPr>
              <a:t> </a:t>
            </a:r>
          </a:p>
        </p:txBody>
      </p:sp>
      <p:sp>
        <p:nvSpPr>
          <p:cNvPr id="4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5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5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5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BE9D23-0AB4-4F57-8709-4000D83A6028}"/>
              </a:ext>
            </a:extLst>
          </p:cNvPr>
          <p:cNvSpPr>
            <a:spLocks noGrp="1"/>
          </p:cNvSpPr>
          <p:nvPr>
            <p:ph idx="1"/>
          </p:nvPr>
        </p:nvSpPr>
        <p:spPr>
          <a:xfrm>
            <a:off x="2715663" y="3610467"/>
            <a:ext cx="6642031" cy="2809114"/>
          </a:xfrm>
        </p:spPr>
        <p:txBody>
          <a:bodyPr vert="horz" lIns="91440" tIns="45720" rIns="91440" bIns="45720" rtlCol="0" anchor="t">
            <a:normAutofit/>
          </a:bodyPr>
          <a:lstStyle/>
          <a:p>
            <a:pPr marL="0" indent="0" algn="ctr">
              <a:buNone/>
            </a:pPr>
            <a:r>
              <a:rPr lang="en-US" sz="1800" kern="1200" dirty="0">
                <a:solidFill>
                  <a:srgbClr val="FFFFFF"/>
                </a:solidFill>
                <a:latin typeface="+mn-lt"/>
                <a:ea typeface="+mn-ea"/>
                <a:cs typeface="+mn-cs"/>
              </a:rPr>
              <a:t>In conclusion, I think </a:t>
            </a:r>
            <a:r>
              <a:rPr lang="en-US" sz="1800" dirty="0">
                <a:solidFill>
                  <a:srgbClr val="FFFFFF"/>
                </a:solidFill>
              </a:rPr>
              <a:t>that my music video has the potential to turn out well due to having experience filming one before and knowing what works well. I have done a lot of planning on the look and style of the video which will help me out a lot when it comes to filming. I know exactly what I want the storyline to be and </a:t>
            </a:r>
            <a:r>
              <a:rPr lang="en-US" sz="1800" dirty="0" err="1">
                <a:solidFill>
                  <a:srgbClr val="FFFFFF"/>
                </a:solidFill>
              </a:rPr>
              <a:t>Im</a:t>
            </a:r>
            <a:r>
              <a:rPr lang="en-US" sz="1800" dirty="0">
                <a:solidFill>
                  <a:srgbClr val="FFFFFF"/>
                </a:solidFill>
              </a:rPr>
              <a:t> looking forward to get started.</a:t>
            </a:r>
          </a:p>
        </p:txBody>
      </p:sp>
    </p:spTree>
    <p:extLst>
      <p:ext uri="{BB962C8B-B14F-4D97-AF65-F5344CB8AC3E}">
        <p14:creationId xmlns:p14="http://schemas.microsoft.com/office/powerpoint/2010/main" val="1950991605"/>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D419B86FDE2C4CBDB32388CD6C40EF" ma:contentTypeVersion="13" ma:contentTypeDescription="Create a new document." ma:contentTypeScope="" ma:versionID="2a3eca8564c60c205bb826e86c5b90b5">
  <xsd:schema xmlns:xsd="http://www.w3.org/2001/XMLSchema" xmlns:xs="http://www.w3.org/2001/XMLSchema" xmlns:p="http://schemas.microsoft.com/office/2006/metadata/properties" xmlns:ns3="f8b184ed-a97a-444b-a7c0-47a3eb629c11" xmlns:ns4="bc0ceb19-88d1-4a6e-9bd5-06a572bcf11a" targetNamespace="http://schemas.microsoft.com/office/2006/metadata/properties" ma:root="true" ma:fieldsID="68e32b8990fcec43ecd34e9a363e0ad9" ns3:_="" ns4:_="">
    <xsd:import namespace="f8b184ed-a97a-444b-a7c0-47a3eb629c11"/>
    <xsd:import namespace="bc0ceb19-88d1-4a6e-9bd5-06a572bcf11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184ed-a97a-444b-a7c0-47a3eb629c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0ceb19-88d1-4a6e-9bd5-06a572bcf11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0D0E1A-75B8-47FF-A2AA-683F49FCDBA9}">
  <ds:schemaRefs>
    <ds:schemaRef ds:uri="http://schemas.microsoft.com/sharepoint/v3/contenttype/forms"/>
  </ds:schemaRefs>
</ds:datastoreItem>
</file>

<file path=customXml/itemProps2.xml><?xml version="1.0" encoding="utf-8"?>
<ds:datastoreItem xmlns:ds="http://schemas.openxmlformats.org/officeDocument/2006/customXml" ds:itemID="{3E8DA548-2687-4828-B611-8C81BEC8E397}">
  <ds:schemaRefs>
    <ds:schemaRef ds:uri="bc0ceb19-88d1-4a6e-9bd5-06a572bcf11a"/>
    <ds:schemaRef ds:uri="f8b184ed-a97a-444b-a7c0-47a3eb629c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EA68B8-A7F4-4921-A6CC-A46C41DE97B2}">
  <ds:schemaRefs>
    <ds:schemaRef ds:uri="bc0ceb19-88d1-4a6e-9bd5-06a572bcf11a"/>
    <ds:schemaRef ds:uri="f8b184ed-a97a-444b-a7c0-47a3eb629c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GradientVTI</vt:lpstr>
      <vt:lpstr>MIDNIGHT SKY MUSIC VIDEO</vt:lpstr>
      <vt:lpstr>Miley cyrus research </vt:lpstr>
      <vt:lpstr>‘MIDNIGHT SKY’ SONG </vt:lpstr>
      <vt:lpstr>Music video Idea</vt:lpstr>
      <vt:lpstr>PowerPoint Presentation</vt:lpstr>
      <vt:lpstr>Music video style</vt:lpstr>
      <vt:lpstr>Production research</vt:lpstr>
      <vt:lpstr>Final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MIDNIGHT SKY MUSIC VIDEO </dc:title>
  <dc:creator>SOPHIE LOCKE</dc:creator>
  <cp:revision>183</cp:revision>
  <dcterms:created xsi:type="dcterms:W3CDTF">2021-04-27T20:19:34Z</dcterms:created>
  <dcterms:modified xsi:type="dcterms:W3CDTF">2021-05-04T10:39:44Z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0x01010012D419B86FDE2C4CBDB32388CD6C40EF</vt:lpwstr>
  </property>
</Properties>
</file>